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D09E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3" autoAdjust="0"/>
    <p:restoredTop sz="94660"/>
  </p:normalViewPr>
  <p:slideViewPr>
    <p:cSldViewPr snapToGrid="0">
      <p:cViewPr varScale="1">
        <p:scale>
          <a:sx n="75" d="100"/>
          <a:sy n="75" d="100"/>
        </p:scale>
        <p:origin x="158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C2B28-7630-457A-BB8D-6BD0CD236883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F076-3106-4AB0-B864-8A4C8898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75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C2B28-7630-457A-BB8D-6BD0CD236883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F076-3106-4AB0-B864-8A4C8898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12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C2B28-7630-457A-BB8D-6BD0CD236883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F076-3106-4AB0-B864-8A4C8898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206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C2B28-7630-457A-BB8D-6BD0CD236883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F076-3106-4AB0-B864-8A4C8898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012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C2B28-7630-457A-BB8D-6BD0CD236883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F076-3106-4AB0-B864-8A4C8898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15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C2B28-7630-457A-BB8D-6BD0CD236883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F076-3106-4AB0-B864-8A4C8898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494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C2B28-7630-457A-BB8D-6BD0CD236883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F076-3106-4AB0-B864-8A4C8898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961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C2B28-7630-457A-BB8D-6BD0CD236883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F076-3106-4AB0-B864-8A4C8898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192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C2B28-7630-457A-BB8D-6BD0CD236883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F076-3106-4AB0-B864-8A4C8898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833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C2B28-7630-457A-BB8D-6BD0CD236883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F076-3106-4AB0-B864-8A4C8898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992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C2B28-7630-457A-BB8D-6BD0CD236883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F076-3106-4AB0-B864-8A4C8898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32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C2B28-7630-457A-BB8D-6BD0CD236883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2F076-3106-4AB0-B864-8A4C8898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635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Vision for an Automatically Constructed FH-</a:t>
            </a:r>
            <a:r>
              <a:rPr lang="en-US" dirty="0" err="1" smtClean="0"/>
              <a:t>WoK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2371" y="3602038"/>
            <a:ext cx="10189029" cy="1655762"/>
          </a:xfrm>
        </p:spPr>
        <p:txBody>
          <a:bodyPr>
            <a:normAutofit/>
          </a:bodyPr>
          <a:lstStyle/>
          <a:p>
            <a:r>
              <a:rPr lang="en-US" dirty="0" smtClean="0"/>
              <a:t>(chapter for Antoni Olive retirement book &amp; vision proposal for FamilySearch)</a:t>
            </a:r>
          </a:p>
          <a:p>
            <a:endParaRPr lang="en-US" dirty="0"/>
          </a:p>
          <a:p>
            <a:r>
              <a:rPr lang="en-US" sz="1800" dirty="0" smtClean="0"/>
              <a:t>Stephen W. Liddle, David W. Embley, </a:t>
            </a:r>
            <a:r>
              <a:rPr lang="en-US" sz="1800" dirty="0" err="1" smtClean="0"/>
              <a:t>Deryle</a:t>
            </a:r>
            <a:r>
              <a:rPr lang="en-US" sz="1800" dirty="0" smtClean="0"/>
              <a:t> W. Lonsdale, Joseph P. Price, Scott N. Woodfield</a:t>
            </a:r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5927271" y="5772150"/>
            <a:ext cx="4204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FH-</a:t>
            </a:r>
            <a:r>
              <a:rPr lang="en-US" dirty="0" err="1" smtClean="0"/>
              <a:t>WoK</a:t>
            </a:r>
            <a:r>
              <a:rPr lang="en-US" dirty="0" smtClean="0"/>
              <a:t>: Family History Web of Knowledge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496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05152" y="873859"/>
            <a:ext cx="6096000" cy="584775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100" dirty="0" smtClean="0"/>
              <a:t>Title: Accelerating Information Ingest Into an On-line Wiki-Based Family History Repository</a:t>
            </a:r>
          </a:p>
          <a:p>
            <a:endParaRPr lang="en-US" sz="1100" dirty="0" smtClean="0"/>
          </a:p>
          <a:p>
            <a:r>
              <a:rPr lang="en-US" sz="1100" dirty="0" smtClean="0"/>
              <a:t>Venue: Antoni Retirement Book &amp; FS Internal Report</a:t>
            </a:r>
          </a:p>
          <a:p>
            <a:endParaRPr lang="en-US" sz="1100" dirty="0" smtClean="0"/>
          </a:p>
          <a:p>
            <a:r>
              <a:rPr lang="en-US" sz="1100" dirty="0" smtClean="0"/>
              <a:t>Problem: Ingesting information from family-history books into the tree is tedious, time-consuming, and error-prone.</a:t>
            </a:r>
          </a:p>
          <a:p>
            <a:endParaRPr lang="en-US" sz="1100" dirty="0" smtClean="0"/>
          </a:p>
          <a:p>
            <a:r>
              <a:rPr lang="en-US" sz="1100" dirty="0" smtClean="0"/>
              <a:t>Motivation: Reduce the effort required to determine whether persons mentioned in a family-history book are already in the tree and if not, then add them, link them to related persons, and document the additions.</a:t>
            </a:r>
          </a:p>
          <a:p>
            <a:endParaRPr lang="en-US" sz="1100" dirty="0" smtClean="0"/>
          </a:p>
          <a:p>
            <a:r>
              <a:rPr lang="en-US" sz="1100" dirty="0" smtClean="0"/>
              <a:t>Solution: Using COMET as the main tool to satisfy the requirement of human oversight and automation to do the actual ingest of information into the Family-Search tree can significantly increase ingest efficiency. With an ensemble of extraction tools, preprocess pages of family-history books for COMET. COMET users check results and fix problems. A quality-check loop assists users in finalizing correct information extraction. Post-process information by standardizing person names, dates, and place names and by inferring gender and birth and married names. Generate for each page a </a:t>
            </a:r>
            <a:r>
              <a:rPr lang="en-US" sz="1100" dirty="0" err="1" smtClean="0"/>
              <a:t>gedcomx</a:t>
            </a:r>
            <a:r>
              <a:rPr lang="en-US" sz="1100" dirty="0" smtClean="0"/>
              <a:t> document of the information and an image of the page with extracted information highlighted. For each person in the generated </a:t>
            </a:r>
            <a:r>
              <a:rPr lang="en-US" sz="1100" dirty="0" err="1" smtClean="0"/>
              <a:t>gedcomx</a:t>
            </a:r>
            <a:r>
              <a:rPr lang="en-US" sz="1100" dirty="0" smtClean="0"/>
              <a:t>, create a person-info report of all BDM-event information and all marriage and parent-child relationships. Using the person-info report, automatically determine whether the person is already in the tree. (Duplicate verification and persona merge can be human checked.) If not found as a duplicate, upload a person-info-generated </a:t>
            </a:r>
            <a:r>
              <a:rPr lang="en-US" sz="1100" dirty="0" err="1" smtClean="0"/>
              <a:t>gedcomx</a:t>
            </a:r>
            <a:r>
              <a:rPr lang="en-US" sz="1100" dirty="0" smtClean="0"/>
              <a:t> to insert the person into the tree. Add documentation as image(s) of source page(s) with the person’s information highlighted. Properly link together related individuals.</a:t>
            </a:r>
          </a:p>
          <a:p>
            <a:endParaRPr lang="en-US" sz="1100" dirty="0" smtClean="0"/>
          </a:p>
          <a:p>
            <a:r>
              <a:rPr lang="en-US" sz="1100" dirty="0" smtClean="0"/>
              <a:t>Validation: Compare time, effort, and error-proneness of ingesting information from a family-history book by hand to ingest via COMET. Do several case studies where time is measured for each step in the process and overall. A report of the time to do the computer processing should be included. Effort is related to time, but also related to the number, type, and complexity of human-involvement tasks. Error-proneness is also related to time and task but in a different way. From the same case studies, we can make observations about effort and error-proneness. We cannot do a full-blown user study, but the differences we can observe should be large enough so as to be convincing in favor of COMET.</a:t>
            </a:r>
          </a:p>
          <a:p>
            <a:endParaRPr lang="en-US" sz="1100" dirty="0" smtClean="0"/>
          </a:p>
          <a:p>
            <a:r>
              <a:rPr lang="en-US" sz="1100" dirty="0" smtClean="0"/>
              <a:t>Authors: Steven W. Liddle, David W. Embley, </a:t>
            </a:r>
            <a:r>
              <a:rPr lang="en-US" sz="1100" dirty="0" err="1" smtClean="0"/>
              <a:t>Deryle</a:t>
            </a:r>
            <a:r>
              <a:rPr lang="en-US" sz="1100" dirty="0" smtClean="0"/>
              <a:t> W. Lonsdale, Joseph P. Price, Scott N. Woodfield</a:t>
            </a:r>
            <a:endParaRPr lang="en-US" sz="1100" dirty="0"/>
          </a:p>
        </p:txBody>
      </p:sp>
      <p:sp>
        <p:nvSpPr>
          <p:cNvPr id="3" name="TextBox 2"/>
          <p:cNvSpPr txBox="1"/>
          <p:nvPr/>
        </p:nvSpPr>
        <p:spPr>
          <a:xfrm>
            <a:off x="4523015" y="195944"/>
            <a:ext cx="32371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Notes 30 Jan 2017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3424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FH-</a:t>
            </a:r>
            <a:r>
              <a:rPr lang="en-US" dirty="0" err="1" smtClean="0"/>
              <a:t>WoK</a:t>
            </a:r>
            <a:r>
              <a:rPr lang="en-US" dirty="0" smtClean="0"/>
              <a:t> Construction Tools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85750" y="2329756"/>
            <a:ext cx="461665" cy="2774862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dirty="0" smtClean="0"/>
              <a:t>Level of Human Involvement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67443" y="1526721"/>
            <a:ext cx="8164" cy="505369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102178" y="2155371"/>
            <a:ext cx="10131879" cy="816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200150" y="1600200"/>
            <a:ext cx="1057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FROntIER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29249" y="1567542"/>
            <a:ext cx="879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COMET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670471" y="1543050"/>
            <a:ext cx="2344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FamilySearch Tree Wiki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85901" y="6155871"/>
            <a:ext cx="9508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        Expert System Rules                                              NLP                                            Machine Learning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600200" y="2432957"/>
            <a:ext cx="868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D09E00"/>
                </a:solidFill>
              </a:rPr>
              <a:t>OntoES</a:t>
            </a:r>
            <a:endParaRPr lang="en-US" dirty="0">
              <a:solidFill>
                <a:srgbClr val="D09E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302328" y="3780063"/>
            <a:ext cx="10360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D09E00"/>
                </a:solidFill>
              </a:rPr>
              <a:t>GreenFIE</a:t>
            </a:r>
            <a:endParaRPr lang="en-US" dirty="0">
              <a:solidFill>
                <a:srgbClr val="D09E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38381" y="5002768"/>
            <a:ext cx="1163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D09E00"/>
                </a:solidFill>
              </a:rPr>
              <a:t>ListReader</a:t>
            </a:r>
            <a:endParaRPr lang="en-US" dirty="0">
              <a:solidFill>
                <a:srgbClr val="D09E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40925" y="5036622"/>
            <a:ext cx="1188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66FF"/>
                </a:solidFill>
              </a:rPr>
              <a:t>OntoSoar2</a:t>
            </a:r>
            <a:endParaRPr lang="en-US" dirty="0">
              <a:solidFill>
                <a:srgbClr val="FF66FF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25345" y="3714750"/>
            <a:ext cx="1071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D09E00"/>
                </a:solidFill>
              </a:rPr>
              <a:t>OntoSoar</a:t>
            </a:r>
            <a:endParaRPr lang="en-US" dirty="0">
              <a:solidFill>
                <a:srgbClr val="D09E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482693" y="5002768"/>
            <a:ext cx="1175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D09E00"/>
                </a:solidFill>
              </a:rPr>
              <a:t>GreenDDA</a:t>
            </a:r>
            <a:endParaRPr lang="en-US" dirty="0">
              <a:solidFill>
                <a:srgbClr val="D09E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670296" y="3093523"/>
            <a:ext cx="15637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66FF"/>
                </a:solidFill>
              </a:rPr>
              <a:t>Supervised ML</a:t>
            </a:r>
            <a:endParaRPr lang="en-US" dirty="0">
              <a:solidFill>
                <a:srgbClr val="FF66FF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1281793" y="5951764"/>
            <a:ext cx="3461657" cy="81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1281793" y="5853793"/>
            <a:ext cx="0" cy="1061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5050971" y="5842908"/>
            <a:ext cx="0" cy="1061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8379279" y="5856515"/>
            <a:ext cx="0" cy="1061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4743451" y="5853793"/>
            <a:ext cx="0" cy="1061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8194222" y="5851072"/>
            <a:ext cx="0" cy="1061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11204122" y="5864679"/>
            <a:ext cx="0" cy="1061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5053693" y="5957208"/>
            <a:ext cx="3148692" cy="108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8371114" y="5962650"/>
            <a:ext cx="2838450" cy="217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9157335" y="4335484"/>
            <a:ext cx="2076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66FF"/>
                </a:solidFill>
              </a:rPr>
              <a:t>Semi-supervised ML</a:t>
            </a:r>
            <a:endParaRPr lang="en-US" dirty="0">
              <a:solidFill>
                <a:srgbClr val="FF66FF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478736" y="5484461"/>
            <a:ext cx="18170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66FF"/>
                </a:solidFill>
              </a:rPr>
              <a:t>Unsupervised ML</a:t>
            </a:r>
            <a:endParaRPr lang="en-US" dirty="0">
              <a:solidFill>
                <a:srgbClr val="FF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547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Fe6 Pipeline Phases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7378" y="2144032"/>
            <a:ext cx="5823857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Prepare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Extract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Assemble (Ensemble? as a verb)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Edit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Submit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Check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Enhance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Export (to FS Tree)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56022" y="2135867"/>
            <a:ext cx="3559629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Prepare</a:t>
            </a:r>
          </a:p>
          <a:p>
            <a:r>
              <a:rPr lang="en-US" dirty="0" smtClean="0"/>
              <a:t>Extract</a:t>
            </a:r>
          </a:p>
          <a:p>
            <a:r>
              <a:rPr lang="en-US" dirty="0" smtClean="0"/>
              <a:t>Ensemble</a:t>
            </a:r>
          </a:p>
          <a:p>
            <a:r>
              <a:rPr lang="en-US" dirty="0" smtClean="0"/>
              <a:t>Enhance</a:t>
            </a:r>
          </a:p>
          <a:p>
            <a:r>
              <a:rPr lang="en-US" dirty="0" smtClean="0"/>
              <a:t>Export (to FH-</a:t>
            </a:r>
            <a:r>
              <a:rPr lang="en-US" dirty="0" err="1" smtClean="0"/>
              <a:t>WoK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408464" y="1649186"/>
            <a:ext cx="1349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with COMET</a:t>
            </a:r>
            <a:endParaRPr lang="en-US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7968342" y="1673679"/>
            <a:ext cx="1670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without COMET</a:t>
            </a:r>
            <a:endParaRPr lang="en-US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3853543" y="1183822"/>
            <a:ext cx="4656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b="1" dirty="0" smtClean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orms-based </a:t>
            </a:r>
            <a:r>
              <a:rPr lang="en-US" b="1" dirty="0" smtClean="0">
                <a:solidFill>
                  <a:srgbClr val="FF0000"/>
                </a:solidFill>
              </a:rPr>
              <a:t>e</a:t>
            </a:r>
            <a:r>
              <a:rPr lang="en-US" dirty="0" smtClean="0">
                <a:solidFill>
                  <a:srgbClr val="FF0000"/>
                </a:solidFill>
              </a:rPr>
              <a:t>nsemble with </a:t>
            </a:r>
            <a:r>
              <a:rPr lang="en-US" b="1" dirty="0" smtClean="0">
                <a:solidFill>
                  <a:srgbClr val="FF0000"/>
                </a:solidFill>
              </a:rPr>
              <a:t>6</a:t>
            </a:r>
            <a:r>
              <a:rPr lang="en-US" dirty="0" smtClean="0">
                <a:solidFill>
                  <a:srgbClr val="FF0000"/>
                </a:solidFill>
              </a:rPr>
              <a:t> extraction tools)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56023" y="5021035"/>
            <a:ext cx="32820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Information from COMET-edited pages goes both back into the FH-</a:t>
            </a:r>
            <a:r>
              <a:rPr lang="en-US" dirty="0" err="1" smtClean="0">
                <a:solidFill>
                  <a:srgbClr val="FF0000"/>
                </a:solidFill>
              </a:rPr>
              <a:t>WoK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i="1" dirty="0" smtClean="0">
                <a:solidFill>
                  <a:srgbClr val="FF0000"/>
                </a:solidFill>
              </a:rPr>
              <a:t>and</a:t>
            </a:r>
            <a:r>
              <a:rPr lang="en-US" dirty="0" smtClean="0">
                <a:solidFill>
                  <a:srgbClr val="FF0000"/>
                </a:solidFill>
              </a:rPr>
              <a:t> into the FS Tree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358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4030" y="113994"/>
            <a:ext cx="4616450" cy="657382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545" y="211455"/>
            <a:ext cx="4311015" cy="6413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117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581</Words>
  <Application>Microsoft Office PowerPoint</Application>
  <PresentationFormat>Widescreen</PresentationFormat>
  <Paragraphs>52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Vision for an Automatically Constructed FH-WoK</vt:lpstr>
      <vt:lpstr>PowerPoint Presentation</vt:lpstr>
      <vt:lpstr>FH-WoK Construction Tools</vt:lpstr>
      <vt:lpstr>Fe6 Pipeline Phases</vt:lpstr>
      <vt:lpstr>PowerPoint Presentation</vt:lpstr>
    </vt:vector>
  </TitlesOfParts>
  <Company>LDS Church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Vision for an Automatically Constructed FH-WoK</dc:title>
  <dc:creator>David Wayne Embley</dc:creator>
  <cp:lastModifiedBy>David Wayne Embley</cp:lastModifiedBy>
  <cp:revision>14</cp:revision>
  <dcterms:created xsi:type="dcterms:W3CDTF">2017-02-24T18:45:05Z</dcterms:created>
  <dcterms:modified xsi:type="dcterms:W3CDTF">2017-04-11T23:26:03Z</dcterms:modified>
</cp:coreProperties>
</file>